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64" r:id="rId4"/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78" d="100"/>
          <a:sy n="78" d="100"/>
        </p:scale>
        <p:origin x="73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6/16/2022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6/16/2022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6/16/2022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6/16/2022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6/16/2022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949C1-013E-4705-AEE5-8FDC6ECA44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Tax Impact of Bristol-Plymouth Vocational High School Building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5BBC3C-1DAD-435A-8CA3-486E1C80C7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How much are my taxes going to increase</a:t>
            </a:r>
          </a:p>
        </p:txBody>
      </p:sp>
    </p:spTree>
    <p:extLst>
      <p:ext uri="{BB962C8B-B14F-4D97-AF65-F5344CB8AC3E}">
        <p14:creationId xmlns:p14="http://schemas.microsoft.com/office/powerpoint/2010/main" val="1164067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43185-91CE-4315-8AF7-5049F3EDF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Borrowing – to exclude or not to exclude debt from Prop 2 ½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3B23C-5F1F-4EA9-A9D4-E796C0DDC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analysis is predicated on the Town approving a Prop 2 ½ debt exclusion. A debt exclusion allows the town to increase taxes above and beyond the Prop 2 ½ levy limit only for the life of the bonds. This is a temporary increase (albeit a 30 </a:t>
            </a:r>
            <a:r>
              <a:rPr lang="en-US" dirty="0" err="1"/>
              <a:t>yr</a:t>
            </a:r>
            <a:r>
              <a:rPr lang="en-US" dirty="0"/>
              <a:t> increase) in taxes. </a:t>
            </a:r>
          </a:p>
          <a:p>
            <a:r>
              <a:rPr lang="en-US" dirty="0"/>
              <a:t>If taxpayers defeat a Prop 2 ½ debt exclusion, cuts in the operating budget equal to as much as the annual debt service will most certainly be necessary.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1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8A0F6-CB9B-4B9E-9FD0-94EFAE4CC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impact to Raynham – Freetown in vs. Freetown 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877F5-66DC-4F57-BFDA-DFAB05F0C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Freetown is admitted, Raynham’s share of the total borrowing is13.50% vs. 14.30% if Freetown is not admitted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The Town will finance a total of $39,385,691 if Freetown is admitted or $39,572,938 if Freetown is not admitted. A difference of $187,244 over the term of the bonds. </a:t>
            </a:r>
          </a:p>
        </p:txBody>
      </p:sp>
    </p:spTree>
    <p:extLst>
      <p:ext uri="{BB962C8B-B14F-4D97-AF65-F5344CB8AC3E}">
        <p14:creationId xmlns:p14="http://schemas.microsoft.com/office/powerpoint/2010/main" val="3131168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2316E-BEC8-41E2-90DA-08D81526F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Membership Borrowing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60F7A-B160-4D51-8A93-57A175C1E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128" y="1477565"/>
            <a:ext cx="8946541" cy="4195481"/>
          </a:xfrm>
        </p:spPr>
        <p:txBody>
          <a:bodyPr/>
          <a:lstStyle/>
          <a:p>
            <a:r>
              <a:rPr lang="en-US" dirty="0"/>
              <a:t>Member communities will need to borrow $179,997,673 for its share of total project cost. </a:t>
            </a:r>
          </a:p>
          <a:p>
            <a:r>
              <a:rPr lang="en-US" dirty="0"/>
              <a:t>Temporary borrowing totaling $119,500,000 will be necessary to provide cash flow during the project until permanent bonding has issued. </a:t>
            </a:r>
          </a:p>
          <a:p>
            <a:r>
              <a:rPr lang="en-US" dirty="0"/>
              <a:t>Permanent borrowing will occur in two phases –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$170,000,000 to be issued in FY 2024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$9,997,673 to be issued in FY 2028 (last year of project)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669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31655-125F-4126-9A00-D13DC6AC6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Borrowing -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A3FD1-2F4A-4B47-9EB4-AF089C21E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201" y="1687115"/>
            <a:ext cx="8946541" cy="4195481"/>
          </a:xfrm>
        </p:spPr>
        <p:txBody>
          <a:bodyPr/>
          <a:lstStyle/>
          <a:p>
            <a:r>
              <a:rPr lang="en-US" dirty="0"/>
              <a:t>District will be issuing $7.5 million of bond anticipation notes on June 14, 2022 due February 28, 2022. Total interest on the ban is estimated at $150,000 for the entire membership. </a:t>
            </a:r>
          </a:p>
          <a:p>
            <a:r>
              <a:rPr lang="en-US" dirty="0"/>
              <a:t>Impact to Raynham: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If Freetown is not granted membership Raynham’s FY 23 cost is $21,450.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$0.01 added to the FY 23 Tax Rate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$0.88 additional taxation per $100,000 of property valuation (Single Family home value assumed).  </a:t>
            </a:r>
          </a:p>
        </p:txBody>
      </p:sp>
    </p:spTree>
    <p:extLst>
      <p:ext uri="{BB962C8B-B14F-4D97-AF65-F5344CB8AC3E}">
        <p14:creationId xmlns:p14="http://schemas.microsoft.com/office/powerpoint/2010/main" val="397371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11C55-E10D-4A1E-A38F-632026C3D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Borrowing -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8386A-6488-44B1-8CA3-1540F5744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201" y="1451880"/>
            <a:ext cx="8946541" cy="4195481"/>
          </a:xfrm>
        </p:spPr>
        <p:txBody>
          <a:bodyPr/>
          <a:lstStyle/>
          <a:p>
            <a:r>
              <a:rPr lang="en-US" dirty="0"/>
              <a:t>Impact to Raynham if Freetown is granted membership in </a:t>
            </a:r>
            <a:r>
              <a:rPr lang="en-US" dirty="0" err="1"/>
              <a:t>Yr</a:t>
            </a:r>
            <a:r>
              <a:rPr lang="en-US" dirty="0"/>
              <a:t> 1 of project: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Raynham’s FY 23 cost is $20,250 (a reduction of $1,200 if Freetown not admitted.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$0.01 added to the FY 23 Tax Rate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$0.83 additional taxation per $100,000 of property valuation (a reduction of $0.05 per $100,000 of value if Freetown not admitted).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268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7229F-F5CC-4632-AFA4-5D70A08D0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Borrowing -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2948F-D169-427A-A248-6560F2F8C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539" y="1482702"/>
            <a:ext cx="8946541" cy="4195481"/>
          </a:xfrm>
        </p:spPr>
        <p:txBody>
          <a:bodyPr/>
          <a:lstStyle/>
          <a:p>
            <a:r>
              <a:rPr lang="en-US" dirty="0"/>
              <a:t>If Freetown is admitted to the district: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Once permanent borrowing has occurred annual debt service in FY 25 will increase dramatically to $1.312 million in FY 25 and FY 26 and then increase to roughly $1.390 from FY 27 through FY 52.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Using FY 21 total valuation as the basis for the impact on the tax rate, taxes will increase from $0.01 per $1,000 of valuation  in FY 22 to a high of $0.57 per $1,000 of valuation for most of the life of the bonds.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This equates to $0.83 per $100,000 of median value to roughly $56.88 per $100,000 of valuation. </a:t>
            </a:r>
          </a:p>
        </p:txBody>
      </p:sp>
    </p:spTree>
    <p:extLst>
      <p:ext uri="{BB962C8B-B14F-4D97-AF65-F5344CB8AC3E}">
        <p14:creationId xmlns:p14="http://schemas.microsoft.com/office/powerpoint/2010/main" val="3691271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ABB66-47E0-4B83-88C3-62D83AEC6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Borrowing - concluded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761AA-A26F-41D4-BE61-4455B4FDD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200" y="1626540"/>
            <a:ext cx="8946541" cy="4195481"/>
          </a:xfrm>
        </p:spPr>
        <p:txBody>
          <a:bodyPr/>
          <a:lstStyle/>
          <a:p>
            <a:r>
              <a:rPr lang="en-US" dirty="0"/>
              <a:t>If your home is valued at $400,000, your tax bill will increase from approximately $3.30 in FY 22 to approximately $210 per year over the remaining term of the bonds. </a:t>
            </a:r>
          </a:p>
          <a:p>
            <a:r>
              <a:rPr lang="en-US" dirty="0"/>
              <a:t>These amounts increase to an average of $55.50 per $100,000 of median value over the life of the bonds if Freetown is not admitted to the membership.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931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653</TotalTime>
  <Words>594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Wingdings</vt:lpstr>
      <vt:lpstr>Wingdings 3</vt:lpstr>
      <vt:lpstr>Ion</vt:lpstr>
      <vt:lpstr>Tax Impact of Bristol-Plymouth Vocational High School Building Project</vt:lpstr>
      <vt:lpstr>Borrowing – to exclude or not to exclude debt from Prop 2 ½ </vt:lpstr>
      <vt:lpstr>Total impact to Raynham – Freetown in vs. Freetown out</vt:lpstr>
      <vt:lpstr>Membership Borrowing</vt:lpstr>
      <vt:lpstr>Borrowing - continued</vt:lpstr>
      <vt:lpstr>Borrowing - continued</vt:lpstr>
      <vt:lpstr>Borrowing - continued</vt:lpstr>
      <vt:lpstr>Borrowing - concluded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 Impact of Bristol-Plymouth Vocational High School Building Project</dc:title>
  <dc:creator>Christopher Laviolette</dc:creator>
  <cp:lastModifiedBy>Deborah Dooney</cp:lastModifiedBy>
  <cp:revision>14</cp:revision>
  <dcterms:created xsi:type="dcterms:W3CDTF">2022-06-13T17:28:16Z</dcterms:created>
  <dcterms:modified xsi:type="dcterms:W3CDTF">2022-06-16T19:51:29Z</dcterms:modified>
</cp:coreProperties>
</file>